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4"/>
  </p:notesMasterIdLst>
  <p:sldIdLst>
    <p:sldId id="304" r:id="rId2"/>
    <p:sldId id="256" r:id="rId3"/>
    <p:sldId id="257" r:id="rId4"/>
    <p:sldId id="283" r:id="rId5"/>
    <p:sldId id="262" r:id="rId6"/>
    <p:sldId id="280" r:id="rId7"/>
    <p:sldId id="302" r:id="rId8"/>
    <p:sldId id="285" r:id="rId9"/>
    <p:sldId id="292" r:id="rId10"/>
    <p:sldId id="299" r:id="rId11"/>
    <p:sldId id="261" r:id="rId12"/>
    <p:sldId id="297" r:id="rId13"/>
    <p:sldId id="301" r:id="rId14"/>
    <p:sldId id="298" r:id="rId15"/>
    <p:sldId id="295" r:id="rId16"/>
    <p:sldId id="296" r:id="rId17"/>
    <p:sldId id="267" r:id="rId18"/>
    <p:sldId id="289" r:id="rId19"/>
    <p:sldId id="288" r:id="rId20"/>
    <p:sldId id="290" r:id="rId21"/>
    <p:sldId id="303" r:id="rId22"/>
    <p:sldId id="291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3A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79713" autoAdjust="0"/>
  </p:normalViewPr>
  <p:slideViewPr>
    <p:cSldViewPr>
      <p:cViewPr varScale="1">
        <p:scale>
          <a:sx n="59" d="100"/>
          <a:sy n="59" d="100"/>
        </p:scale>
        <p:origin x="168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0C559F-81AD-4245-87B4-725131F67E2B}" type="datetimeFigureOut">
              <a:rPr lang="en-US" smtClean="0"/>
              <a:pPr/>
              <a:t>6/25/2015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E4A766-85EE-414F-9C0B-DF70352697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87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Teacher can greet it orally.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4A766-85EE-414F-9C0B-DF70352697C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6590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first teacher will show</a:t>
            </a:r>
            <a:r>
              <a:rPr lang="en-US" baseline="0" dirty="0" smtClean="0"/>
              <a:t> the words then ask his/her students to tell the meaning and making sentences. If they fail teacher will show the picture again. For feedback click on meaning button.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4A766-85EE-414F-9C0B-DF70352697C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7386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first teacher will show</a:t>
            </a:r>
            <a:r>
              <a:rPr lang="en-US" baseline="0" dirty="0" smtClean="0"/>
              <a:t> the words then ask his/her students to tell the meaning and making sentences. If they fail teacher will show the picture again. For feedback click on meaning button.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4A766-85EE-414F-9C0B-DF70352697C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22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first teacher will show</a:t>
            </a:r>
            <a:r>
              <a:rPr lang="en-US" baseline="0" dirty="0" smtClean="0"/>
              <a:t> the words then ask his/her students to tell the meaning and making sentences. If they fail teacher will show the picture again. For feedback click on meaning button.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4A766-85EE-414F-9C0B-DF70352697C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461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first teacher will show</a:t>
            </a:r>
            <a:r>
              <a:rPr lang="en-US" baseline="0" dirty="0" smtClean="0"/>
              <a:t> the words then ask his/her students to tell the meaning and making sentences. If they fail teacher will show the picture again. For feedback click on meaning button.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4A766-85EE-414F-9C0B-DF70352697C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9921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SS will get time 10 </a:t>
            </a:r>
            <a:r>
              <a:rPr lang="en-US" dirty="0" err="1" smtClean="0"/>
              <a:t>minu</a:t>
            </a:r>
            <a:r>
              <a:rPr lang="en-US" dirty="0" smtClean="0"/>
              <a:t>: T will try to elicit the </a:t>
            </a:r>
            <a:r>
              <a:rPr lang="en-US" dirty="0" err="1" smtClean="0"/>
              <a:t>ans</a:t>
            </a:r>
            <a:r>
              <a:rPr lang="en-US" dirty="0" smtClean="0"/>
              <a:t>: from </a:t>
            </a:r>
            <a:r>
              <a:rPr lang="en-US" dirty="0" err="1" smtClean="0"/>
              <a:t>ss</a:t>
            </a:r>
            <a:r>
              <a:rPr lang="en-US" dirty="0" smtClean="0"/>
              <a:t> if fail then T will</a:t>
            </a:r>
            <a:r>
              <a:rPr lang="en-US" baseline="0" dirty="0" smtClean="0"/>
              <a:t> give feedback.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4A766-85EE-414F-9C0B-DF70352697C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1059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 can arrange the debate next class</a:t>
            </a:r>
            <a:r>
              <a:rPr lang="en-US" baseline="0" dirty="0" smtClean="0"/>
              <a:t> but today h/s will give dictation about the debate.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4A766-85EE-414F-9C0B-DF70352697C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0505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 will try to elicit the </a:t>
            </a:r>
            <a:r>
              <a:rPr lang="en-US" dirty="0" err="1" smtClean="0"/>
              <a:t>ans</a:t>
            </a:r>
            <a:r>
              <a:rPr lang="en-US" dirty="0" smtClean="0"/>
              <a:t>: from </a:t>
            </a:r>
            <a:r>
              <a:rPr lang="en-US" dirty="0" err="1" smtClean="0"/>
              <a:t>ss</a:t>
            </a:r>
            <a:r>
              <a:rPr lang="en-US" dirty="0" smtClean="0"/>
              <a:t> if fail then T will give feedback.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4A766-85EE-414F-9C0B-DF70352697C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742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 can hide this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4A766-85EE-414F-9C0B-DF70352697C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680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 will say/discuss the definition of nature and environment.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4A766-85EE-414F-9C0B-DF70352697C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32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 can take this answer by orally.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4A766-85EE-414F-9C0B-DF70352697C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59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 teacher will read the text, explain the text then </a:t>
            </a:r>
            <a:r>
              <a:rPr lang="en-US" dirty="0" err="1" smtClean="0"/>
              <a:t>ss</a:t>
            </a:r>
            <a:r>
              <a:rPr lang="en-US" dirty="0" smtClean="0"/>
              <a:t> will read the text loudly/silently later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ss</a:t>
            </a:r>
            <a:r>
              <a:rPr lang="en-US" baseline="0" dirty="0" smtClean="0"/>
              <a:t> answer the </a:t>
            </a:r>
            <a:r>
              <a:rPr lang="en-US" baseline="0" dirty="0" err="1" smtClean="0"/>
              <a:t>ques</a:t>
            </a:r>
            <a:r>
              <a:rPr lang="en-US" baseline="0" dirty="0" smtClean="0"/>
              <a:t> orally/written.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4A766-85EE-414F-9C0B-DF70352697C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327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Teacher can take it orally/written.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4A766-85EE-414F-9C0B-DF70352697C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241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first teacher will show</a:t>
            </a:r>
            <a:r>
              <a:rPr lang="en-US" baseline="0" dirty="0" smtClean="0"/>
              <a:t> the words then ask his/her students to tell the meaning and making sentences. If they fail teacher will show the picture again. For feedback click on meaning button.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4A766-85EE-414F-9C0B-DF70352697C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62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first teacher will show</a:t>
            </a:r>
            <a:r>
              <a:rPr lang="en-US" baseline="0" dirty="0" smtClean="0"/>
              <a:t> the words then ask his/her students to tell the meaning and making sentences. If they fail teacher will show the picture again. For feedback click on meaning button.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4A766-85EE-414F-9C0B-DF70352697C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0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first teacher will show</a:t>
            </a:r>
            <a:r>
              <a:rPr lang="en-US" baseline="0" dirty="0" smtClean="0"/>
              <a:t> the words then ask his/her students to tell the meaning and making sentences. If they fail teacher will show the picture again. For feedback click on meaning button.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4A766-85EE-414F-9C0B-DF70352697C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14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dissolve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e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9800" y="1219200"/>
            <a:ext cx="52578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This is a hidden slide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1257300" y="2743200"/>
            <a:ext cx="7162800" cy="2209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Dear honorable teacher please follow the instructions that has given in the slide </a:t>
            </a:r>
            <a:r>
              <a:rPr lang="en-US" sz="2400" dirty="0"/>
              <a:t>notes (under the every slide</a:t>
            </a:r>
            <a:r>
              <a:rPr lang="en-US" sz="2400" dirty="0" smtClean="0"/>
              <a:t>). </a:t>
            </a:r>
            <a:r>
              <a:rPr lang="en-US" sz="2400" dirty="0" smtClean="0"/>
              <a:t>It would be helpful to take a successful class. Thanks a lot. I wish you good luck.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89764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71700" y="381000"/>
            <a:ext cx="44958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Elephant" pitchFamily="18" charset="0"/>
                <a:cs typeface="Times New Roman" pitchFamily="18" charset="0"/>
              </a:rPr>
              <a:t>Key word</a:t>
            </a:r>
            <a:endParaRPr lang="en-US" sz="3600" dirty="0">
              <a:latin typeface="Elephant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371600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Look at the below word. Try to say the meaning of the word and make a sentence with them.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438400" y="2259170"/>
            <a:ext cx="3733800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/>
                <a:solidFill>
                  <a:srgbClr val="0070C0"/>
                </a:solidFill>
              </a:rPr>
              <a:t>Erosion</a:t>
            </a:r>
            <a:endParaRPr lang="en-US" sz="3200" b="1" dirty="0">
              <a:ln/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42799" y="5763181"/>
            <a:ext cx="5715000" cy="8269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process of eroding or being eroded by wind, water, or other natural agents.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52500" y="5164236"/>
            <a:ext cx="7315200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Meherjan</a:t>
            </a:r>
            <a:r>
              <a:rPr lang="en-US" sz="2400" b="1" dirty="0" smtClean="0"/>
              <a:t> lost all her property due to river erosion.</a:t>
            </a:r>
            <a:endParaRPr 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986616"/>
            <a:ext cx="3810000" cy="204034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1128500" y="5881866"/>
            <a:ext cx="1638300" cy="61183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Meaning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(Click here)</a:t>
            </a:r>
            <a:endParaRPr lang="en-US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29960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4" grpId="0" animBg="1"/>
      <p:bldP spid="10" grpId="0" animBg="1"/>
      <p:bldP spid="11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71700" y="381000"/>
            <a:ext cx="44958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Elephant" pitchFamily="18" charset="0"/>
                <a:cs typeface="Times New Roman" pitchFamily="18" charset="0"/>
              </a:rPr>
              <a:t>Key word</a:t>
            </a:r>
            <a:endParaRPr lang="en-US" sz="3600" dirty="0">
              <a:latin typeface="Elephant" pitchFamily="18" charset="0"/>
              <a:cs typeface="Times New Roman" pitchFamily="18" charset="0"/>
            </a:endParaRPr>
          </a:p>
        </p:txBody>
      </p:sp>
      <p:pic>
        <p:nvPicPr>
          <p:cNvPr id="7" name="Picture 6" descr="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3247872"/>
            <a:ext cx="3657600" cy="20574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09600" y="1371600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Look at the below word. Try to say the meaning of the word and make a sentence with them.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438400" y="2441377"/>
            <a:ext cx="3733800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/>
                <a:solidFill>
                  <a:srgbClr val="0070C0"/>
                </a:solidFill>
              </a:rPr>
              <a:t>Embankment</a:t>
            </a:r>
            <a:endParaRPr lang="en-US" sz="3200" b="1" dirty="0">
              <a:ln/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34000" y="3264932"/>
            <a:ext cx="3048000" cy="2040340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wall of stone or earth made to keep water back.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6800" y="5715000"/>
            <a:ext cx="7315200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Meherjan</a:t>
            </a:r>
            <a:r>
              <a:rPr lang="en-US" sz="2400" b="1" dirty="0" smtClean="0"/>
              <a:t> lives in a slum on the </a:t>
            </a:r>
            <a:r>
              <a:rPr lang="en-US" sz="2400" b="1" dirty="0" err="1" smtClean="0"/>
              <a:t>Sirajgong</a:t>
            </a:r>
            <a:r>
              <a:rPr lang="en-US" sz="2400" b="1" dirty="0" smtClean="0"/>
              <a:t> Town Protection Embankment</a:t>
            </a:r>
            <a:endParaRPr lang="en-US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6400800" y="2427848"/>
            <a:ext cx="1638300" cy="61183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Meaning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(Click here)</a:t>
            </a:r>
            <a:endParaRPr lang="en-US" sz="1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4" grpId="0" animBg="1"/>
      <p:bldP spid="10" grpId="0" animBg="1"/>
      <p:bldP spid="11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71700" y="381000"/>
            <a:ext cx="44958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Elephant" pitchFamily="18" charset="0"/>
                <a:cs typeface="Times New Roman" pitchFamily="18" charset="0"/>
              </a:rPr>
              <a:t>Key word</a:t>
            </a:r>
            <a:endParaRPr lang="en-US" sz="3600" dirty="0">
              <a:latin typeface="Elephant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371600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Look at the below word. Try to say the meaning of the word and make a sentence with them.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438400" y="2441377"/>
            <a:ext cx="3733800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/>
                <a:solidFill>
                  <a:srgbClr val="0070C0"/>
                </a:solidFill>
              </a:rPr>
              <a:t>W</a:t>
            </a:r>
            <a:r>
              <a:rPr lang="en-US" sz="3200" b="1" dirty="0" smtClean="0">
                <a:ln/>
                <a:solidFill>
                  <a:srgbClr val="0070C0"/>
                </a:solidFill>
              </a:rPr>
              <a:t>hisper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19600" y="3264932"/>
            <a:ext cx="3962400" cy="2040340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0"/>
                <a:solidFill>
                  <a:schemeClr val="tx1"/>
                </a:solidFill>
              </a:rPr>
              <a:t>To speak very quietly to somebody so that other people cannot hear what one is saying</a:t>
            </a:r>
            <a:endParaRPr lang="en-US" sz="2400" b="1" dirty="0">
              <a:ln w="0"/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0" y="5715000"/>
            <a:ext cx="8305800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The boy whispered me don`t believe a selfish friend.</a:t>
            </a:r>
            <a:endParaRPr 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64932"/>
            <a:ext cx="3165888" cy="20403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95400" y="4876800"/>
            <a:ext cx="1638300" cy="61183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Meaning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(Click here)</a:t>
            </a:r>
            <a:endParaRPr lang="en-US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44160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10" grpId="0" animBg="1"/>
      <p:bldP spid="11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71700" y="381000"/>
            <a:ext cx="44958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Elephant" pitchFamily="18" charset="0"/>
                <a:cs typeface="Times New Roman" pitchFamily="18" charset="0"/>
              </a:rPr>
              <a:t>Key word</a:t>
            </a:r>
            <a:endParaRPr lang="en-US" sz="3600" dirty="0">
              <a:latin typeface="Elephant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371600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Look at the below word. Try to say the meaning of the word and make a sentence with them.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438400" y="2441377"/>
            <a:ext cx="3733800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/>
                <a:solidFill>
                  <a:srgbClr val="0070C0"/>
                </a:solidFill>
              </a:rPr>
              <a:t>Roar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19600" y="3264932"/>
            <a:ext cx="3962400" cy="2040340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0"/>
                <a:solidFill>
                  <a:schemeClr val="tx1"/>
                </a:solidFill>
              </a:rPr>
              <a:t>To make a loud deep harsh sound of </a:t>
            </a:r>
            <a:r>
              <a:rPr lang="en-US" sz="2400" b="1" smtClean="0">
                <a:ln w="0"/>
                <a:solidFill>
                  <a:schemeClr val="tx1"/>
                </a:solidFill>
              </a:rPr>
              <a:t>tiger, river </a:t>
            </a:r>
            <a:r>
              <a:rPr lang="en-US" sz="2400" b="1" dirty="0" smtClean="0">
                <a:ln w="0"/>
                <a:solidFill>
                  <a:schemeClr val="tx1"/>
                </a:solidFill>
              </a:rPr>
              <a:t>or any animals.</a:t>
            </a:r>
            <a:endParaRPr lang="en-US" sz="2400" b="1" dirty="0">
              <a:ln w="0"/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95400" y="5715000"/>
            <a:ext cx="6324600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The tiger is roaring for hungry. </a:t>
            </a:r>
            <a:endParaRPr lang="en-US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264932"/>
            <a:ext cx="3645870" cy="20403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400800" y="2414320"/>
            <a:ext cx="1638300" cy="61183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Meaning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(Click here)</a:t>
            </a:r>
            <a:endParaRPr lang="en-US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57559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ger Roar Sounds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4" grpId="0" animBg="1"/>
      <p:bldP spid="10" grpId="0" animBg="1"/>
      <p:bldP spid="11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71700" y="381000"/>
            <a:ext cx="44958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Elephant" pitchFamily="18" charset="0"/>
                <a:cs typeface="Times New Roman" pitchFamily="18" charset="0"/>
              </a:rPr>
              <a:t>Key word</a:t>
            </a:r>
            <a:endParaRPr lang="en-US" sz="3600" dirty="0">
              <a:latin typeface="Elephant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371600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Look at the below word. Try to say the meaning of the word and make a sentence with them.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438400" y="2441377"/>
            <a:ext cx="3733800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/>
                <a:solidFill>
                  <a:srgbClr val="0070C0"/>
                </a:solidFill>
              </a:rPr>
              <a:t>S</a:t>
            </a:r>
            <a:r>
              <a:rPr lang="en-US" sz="3200" b="1" dirty="0" smtClean="0">
                <a:ln/>
                <a:solidFill>
                  <a:srgbClr val="0070C0"/>
                </a:solidFill>
              </a:rPr>
              <a:t>lum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05400" y="3264932"/>
            <a:ext cx="3276600" cy="2040340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overcrowded urban area inhabited by very poor people.</a:t>
            </a:r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6800" y="5715000"/>
            <a:ext cx="7315200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Meherjan</a:t>
            </a:r>
            <a:r>
              <a:rPr lang="en-US" sz="2400" b="1" dirty="0" smtClean="0"/>
              <a:t> lives in a slum on the </a:t>
            </a:r>
            <a:r>
              <a:rPr lang="en-US" sz="2400" b="1" dirty="0" err="1" smtClean="0"/>
              <a:t>Sirajgong</a:t>
            </a:r>
            <a:r>
              <a:rPr lang="en-US" sz="2400" b="1" dirty="0" smtClean="0"/>
              <a:t> Town Protection Embankment</a:t>
            </a:r>
            <a:endParaRPr 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262657"/>
            <a:ext cx="3581399" cy="204261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400800" y="2451458"/>
            <a:ext cx="1638300" cy="61183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Meaning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(Click here)</a:t>
            </a:r>
            <a:endParaRPr lang="en-US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50263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4" grpId="0" animBg="1"/>
      <p:bldP spid="10" grpId="0" animBg="1"/>
      <p:bldP spid="11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71700" y="381000"/>
            <a:ext cx="44958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Elephant" pitchFamily="18" charset="0"/>
                <a:cs typeface="Times New Roman" pitchFamily="18" charset="0"/>
              </a:rPr>
              <a:t>Key word</a:t>
            </a:r>
            <a:endParaRPr lang="en-US" sz="3600" dirty="0">
              <a:latin typeface="Elephant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371600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Look at the below word. Try to say the meaning of the word and make a sentence with them.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438400" y="2441377"/>
            <a:ext cx="3733800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/>
                <a:solidFill>
                  <a:srgbClr val="0070C0"/>
                </a:solidFill>
              </a:rPr>
              <a:t>Unsteady</a:t>
            </a:r>
            <a:endParaRPr lang="en-US" sz="3200" b="1" dirty="0">
              <a:ln/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34000" y="3264932"/>
            <a:ext cx="3048000" cy="2040340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libel to fall or shake.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6800" y="5715000"/>
            <a:ext cx="7315200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The flame of this candle is unsteady.</a:t>
            </a:r>
            <a:endParaRPr 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271756"/>
            <a:ext cx="3276600" cy="203351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477000" y="2429105"/>
            <a:ext cx="1638300" cy="61183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Meaning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(Click here)</a:t>
            </a:r>
            <a:endParaRPr lang="en-US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87224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10" grpId="0" animBg="1"/>
      <p:bldP spid="11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71700" y="381000"/>
            <a:ext cx="44958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Elephant" pitchFamily="18" charset="0"/>
                <a:cs typeface="Times New Roman" pitchFamily="18" charset="0"/>
              </a:rPr>
              <a:t>Key word</a:t>
            </a:r>
            <a:endParaRPr lang="en-US" sz="3600" dirty="0">
              <a:latin typeface="Elephant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371600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Look at the below word. Try to say the meaning of the word and make a sentence with them.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438400" y="2441377"/>
            <a:ext cx="3733800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/>
                <a:solidFill>
                  <a:srgbClr val="0070C0"/>
                </a:solidFill>
              </a:rPr>
              <a:t>Demolish</a:t>
            </a:r>
            <a:endParaRPr lang="en-US" sz="3200" b="1" dirty="0">
              <a:ln/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38800" y="3950996"/>
            <a:ext cx="2762250" cy="1025076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 pull or knock down something.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00" y="5638800"/>
            <a:ext cx="6934200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The greedy </a:t>
            </a:r>
            <a:r>
              <a:rPr lang="en-US" sz="2400" b="1" dirty="0" err="1" smtClean="0"/>
              <a:t>Jamuna</a:t>
            </a:r>
            <a:r>
              <a:rPr lang="en-US" sz="2400" b="1" dirty="0" smtClean="0"/>
              <a:t> has demolished </a:t>
            </a:r>
            <a:r>
              <a:rPr lang="en-US" sz="2400" b="1" dirty="0" err="1" smtClean="0"/>
              <a:t>Meherjan`s</a:t>
            </a:r>
            <a:r>
              <a:rPr lang="en-US" sz="2400" b="1" dirty="0" smtClean="0"/>
              <a:t> all happiness.</a:t>
            </a:r>
            <a:endParaRPr 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3186674"/>
            <a:ext cx="3124200" cy="20403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200775" y="3078297"/>
            <a:ext cx="1638300" cy="61183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Meaning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(Click here)</a:t>
            </a:r>
            <a:endParaRPr lang="en-US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44824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10" grpId="0" animBg="1"/>
      <p:bldP spid="11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33400" y="980531"/>
            <a:ext cx="81534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Complete the summery of </a:t>
            </a:r>
            <a:r>
              <a:rPr lang="en-US" sz="2400" b="1" dirty="0" err="1" smtClean="0"/>
              <a:t>Meherjan’s</a:t>
            </a:r>
            <a:r>
              <a:rPr lang="en-US" sz="2400" b="1" dirty="0" smtClean="0"/>
              <a:t> life with        words/ phrases from the box. </a:t>
            </a:r>
          </a:p>
          <a:p>
            <a:pPr algn="ctr"/>
            <a:endParaRPr lang="en-US" sz="2400" b="1" dirty="0" smtClean="0"/>
          </a:p>
          <a:p>
            <a:pPr algn="just"/>
            <a:endParaRPr lang="en-US" sz="2000" b="1" dirty="0" smtClean="0"/>
          </a:p>
          <a:p>
            <a:pPr algn="just"/>
            <a:endParaRPr lang="en-US" sz="2000" b="1" dirty="0"/>
          </a:p>
          <a:p>
            <a:pPr algn="just"/>
            <a:r>
              <a:rPr lang="en-US" sz="2000" b="1" dirty="0" err="1" smtClean="0"/>
              <a:t>Meherjan</a:t>
            </a:r>
            <a:r>
              <a:rPr lang="en-US" sz="2000" b="1" dirty="0" smtClean="0"/>
              <a:t> is a typical (1)…………….. woman who lives in a slum. She lost her shelter and properties (2)…………….. the erosion of river </a:t>
            </a:r>
            <a:r>
              <a:rPr lang="en-US" sz="2000" b="1" dirty="0" err="1" smtClean="0"/>
              <a:t>Jamuna</a:t>
            </a:r>
            <a:r>
              <a:rPr lang="en-US" sz="2000" b="1" dirty="0" smtClean="0"/>
              <a:t>.  She also lost her family. Her husband had died of disease caused by  poverty and (3)……………………..  . Now, she is only a (4)…………………  . Like </a:t>
            </a:r>
            <a:r>
              <a:rPr lang="en-US" sz="2000" b="1" dirty="0" err="1" smtClean="0"/>
              <a:t>Meherjan</a:t>
            </a:r>
            <a:r>
              <a:rPr lang="en-US" sz="2000" b="1" dirty="0" smtClean="0"/>
              <a:t> there are many people who have become the (5)…………….. of river erosion.  River erosion is still </a:t>
            </a:r>
            <a:r>
              <a:rPr lang="en-US" sz="2000" b="1" dirty="0" err="1" smtClean="0"/>
              <a:t>possing</a:t>
            </a:r>
            <a:r>
              <a:rPr lang="en-US" sz="2000" b="1" dirty="0" smtClean="0"/>
              <a:t> (6) ……………… to the lives and properties of thousands of people. People living (7) ………….….. Rivers are most likely </a:t>
            </a:r>
            <a:r>
              <a:rPr lang="en-US" sz="2000" b="1" dirty="0" err="1" smtClean="0"/>
              <a:t>victimes</a:t>
            </a:r>
            <a:r>
              <a:rPr lang="en-US" sz="2000" b="1" dirty="0" smtClean="0"/>
              <a:t> of river erosion. Each year about (8) ……………… people become homeless due to river erosion in Bangladesh. </a:t>
            </a:r>
            <a:r>
              <a:rPr lang="en-US" sz="2000" b="1" dirty="0" err="1" smtClean="0"/>
              <a:t>Meherjan’s</a:t>
            </a:r>
            <a:r>
              <a:rPr lang="en-US" sz="2000" b="1" dirty="0" smtClean="0"/>
              <a:t> life is just one (9) ………………… of how climate change (10)……………… the lives of thousands of people.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52600" y="223588"/>
            <a:ext cx="6019800" cy="70788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Elephant" pitchFamily="18" charset="0"/>
                <a:cs typeface="Times New Roman" pitchFamily="18" charset="0"/>
              </a:rPr>
              <a:t>Individual Work</a:t>
            </a:r>
            <a:endParaRPr lang="en-US" sz="4000" dirty="0">
              <a:latin typeface="Elephant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74232" y="2619224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7030A0"/>
                </a:solidFill>
              </a:rPr>
              <a:t>homeless</a:t>
            </a:r>
            <a:endParaRPr lang="en-US" sz="2000" b="1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83958" y="2892985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</a:rPr>
              <a:t>d</a:t>
            </a:r>
            <a:r>
              <a:rPr lang="en-US" sz="2000" b="1" dirty="0" smtClean="0">
                <a:solidFill>
                  <a:srgbClr val="7030A0"/>
                </a:solidFill>
              </a:rPr>
              <a:t>ue to</a:t>
            </a:r>
            <a:endParaRPr lang="en-US" sz="2000" b="1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62500" y="3522217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7030A0"/>
                </a:solidFill>
              </a:rPr>
              <a:t>shortage of food</a:t>
            </a:r>
            <a:endParaRPr lang="en-US" sz="2000" b="1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46504" y="3844914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</a:rPr>
              <a:t>s</a:t>
            </a:r>
            <a:r>
              <a:rPr lang="en-US" sz="2000" b="1" dirty="0" smtClean="0">
                <a:solidFill>
                  <a:srgbClr val="7030A0"/>
                </a:solidFill>
              </a:rPr>
              <a:t>lum dweller</a:t>
            </a:r>
            <a:endParaRPr lang="en-US" sz="2000" b="1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92061" y="4139361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7030A0"/>
                </a:solidFill>
              </a:rPr>
              <a:t>victims</a:t>
            </a:r>
            <a:endParaRPr lang="en-US" sz="2000" b="1" dirty="0">
              <a:solidFill>
                <a:srgbClr val="7030A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13650" y="4418022"/>
            <a:ext cx="1485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7030A0"/>
                </a:solidFill>
              </a:rPr>
              <a:t>threats</a:t>
            </a:r>
            <a:endParaRPr lang="en-US" sz="2000" b="1" dirty="0">
              <a:solidFill>
                <a:srgbClr val="7030A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07758" y="4744645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</a:rPr>
              <a:t>c</a:t>
            </a:r>
            <a:r>
              <a:rPr lang="en-US" sz="2000" b="1" dirty="0" smtClean="0">
                <a:solidFill>
                  <a:srgbClr val="7030A0"/>
                </a:solidFill>
              </a:rPr>
              <a:t>lose to</a:t>
            </a:r>
            <a:endParaRPr lang="en-US" sz="2000" b="1" dirty="0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66329" y="5020098"/>
            <a:ext cx="1612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</a:rPr>
              <a:t>o</a:t>
            </a:r>
            <a:r>
              <a:rPr lang="en-US" sz="2000" b="1" dirty="0" smtClean="0">
                <a:solidFill>
                  <a:srgbClr val="7030A0"/>
                </a:solidFill>
              </a:rPr>
              <a:t>ne lakh</a:t>
            </a:r>
            <a:endParaRPr lang="en-US" sz="2000" b="1" dirty="0">
              <a:solidFill>
                <a:srgbClr val="7030A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48136" y="5659498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7030A0"/>
                </a:solidFill>
              </a:rPr>
              <a:t>example</a:t>
            </a:r>
            <a:endParaRPr lang="en-US" sz="2000" b="1" dirty="0">
              <a:solidFill>
                <a:srgbClr val="7030A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04900" y="5987063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7030A0"/>
                </a:solidFill>
              </a:rPr>
              <a:t>affects</a:t>
            </a:r>
            <a:endParaRPr lang="en-US" sz="2000" b="1" dirty="0">
              <a:solidFill>
                <a:srgbClr val="7030A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802569"/>
              </p:ext>
            </p:extLst>
          </p:nvPr>
        </p:nvGraphicFramePr>
        <p:xfrm>
          <a:off x="533400" y="1785147"/>
          <a:ext cx="8045070" cy="8229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04507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Victims,    affects,   close to,   slum dweller,   homeless,</a:t>
                      </a:r>
                    </a:p>
                    <a:p>
                      <a:pPr algn="ctr"/>
                      <a:r>
                        <a:rPr lang="en-US" sz="2400" dirty="0" smtClean="0"/>
                        <a:t>Threats,   example,   due to,  shortage of food,  one lakh</a:t>
                      </a:r>
                      <a:endParaRPr lang="en-US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533400"/>
            <a:ext cx="8153400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/>
              <a:t>Get into two groups of 3/4. Decide which group will speak for/against the motion. In your group, first discuss and note down 5/6 points to support/oppose the statement below. Then select the speakers from each group to start the debate.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4800600"/>
            <a:ext cx="7543800" cy="14465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rgbClr val="7030A0"/>
                </a:solidFill>
              </a:rPr>
              <a:t>Statement</a:t>
            </a:r>
            <a:r>
              <a:rPr lang="en-US" sz="3200" b="1" u="sng" dirty="0" smtClean="0"/>
              <a:t>: </a:t>
            </a:r>
            <a:r>
              <a:rPr lang="en-US" sz="3200" dirty="0" smtClean="0"/>
              <a:t>                                                               </a:t>
            </a:r>
            <a:r>
              <a:rPr lang="en-US" sz="2800" b="1" dirty="0" smtClean="0"/>
              <a:t>Human can’t do anything to control the course of nature.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148920"/>
            <a:ext cx="4114800" cy="22986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236583"/>
            <a:ext cx="784860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sz="2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Choose the best answer</a:t>
            </a:r>
          </a:p>
          <a:p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1.What does adapt mean ?</a:t>
            </a:r>
            <a:r>
              <a:rPr lang="en-US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a)adjust  b) unchanged  c) chaos  d) dam</a:t>
            </a:r>
            <a:b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 Embankment represents ………………….</a:t>
            </a:r>
            <a:b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a) dam b) river c) Erosion d) quiver</a:t>
            </a:r>
            <a:b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 The river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Jamuna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has consumed </a:t>
            </a:r>
            <a:b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a) the cultivable land                    b) houses  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c) bamboo  bush of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Meherjan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d) all of the above answers.</a:t>
            </a:r>
            <a:b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143000" y="369094"/>
            <a:ext cx="5943600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Elephant" pitchFamily="18" charset="0"/>
                <a:cs typeface="Times New Roman" pitchFamily="18" charset="0"/>
              </a:rPr>
              <a:t>Evaluation.</a:t>
            </a:r>
            <a:endParaRPr lang="en-US" sz="3600" dirty="0">
              <a:latin typeface="Elephant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81000" y="2514600"/>
            <a:ext cx="457200" cy="55000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81000" y="3581400"/>
            <a:ext cx="457200" cy="5334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86275" y="5029200"/>
            <a:ext cx="436245" cy="54084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838200" y="5791201"/>
            <a:ext cx="1905000" cy="6096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Solutions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1800" y="5791201"/>
            <a:ext cx="990600" cy="6096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a</a:t>
            </a:r>
            <a:endParaRPr lang="en-US" sz="4000" b="1" dirty="0"/>
          </a:p>
        </p:txBody>
      </p:sp>
      <p:sp>
        <p:nvSpPr>
          <p:cNvPr id="9" name="Rectangle 8"/>
          <p:cNvSpPr/>
          <p:nvPr/>
        </p:nvSpPr>
        <p:spPr>
          <a:xfrm>
            <a:off x="4260532" y="5791200"/>
            <a:ext cx="838200" cy="59641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b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27332" y="5791199"/>
            <a:ext cx="914400" cy="59641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c</a:t>
            </a:r>
            <a:endParaRPr lang="en-US" sz="4000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6" grpId="0" animBg="1"/>
      <p:bldP spid="7" grpId="0" animBg="1"/>
      <p:bldP spid="4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914400" y="533400"/>
            <a:ext cx="7239000" cy="1295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Elephant" pitchFamily="18" charset="0"/>
                <a:cs typeface="Times New Roman" pitchFamily="18" charset="0"/>
              </a:rPr>
              <a:t>Welcome to my Class</a:t>
            </a:r>
            <a:endParaRPr lang="en-US" dirty="0">
              <a:solidFill>
                <a:schemeClr val="tx1"/>
              </a:solidFill>
              <a:latin typeface="Elephant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71600" y="5562600"/>
            <a:ext cx="6553200" cy="8382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2060"/>
              </a:solidFill>
              <a:latin typeface="Elephant" pitchFamily="18" charset="0"/>
              <a:cs typeface="Times New Roman" pitchFamily="18" charset="0"/>
            </a:endParaRPr>
          </a:p>
        </p:txBody>
      </p:sp>
      <p:pic>
        <p:nvPicPr>
          <p:cNvPr id="6" name="Picture 5" descr="227154_141781645972433_160027450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752600"/>
            <a:ext cx="6858000" cy="36480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 descr="scrin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64" y="0"/>
            <a:ext cx="4429949" cy="6858000"/>
          </a:xfrm>
          <a:prstGeom prst="rect">
            <a:avLst/>
          </a:prstGeom>
        </p:spPr>
      </p:pic>
      <p:pic>
        <p:nvPicPr>
          <p:cNvPr id="8" name="Picture 7" descr="Scrine 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4588" y="0"/>
            <a:ext cx="4899412" cy="68580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53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83820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Elephant" pitchFamily="18" charset="0"/>
                <a:cs typeface="Times New Roman" pitchFamily="18" charset="0"/>
              </a:rPr>
              <a:t>Home  Works</a:t>
            </a:r>
            <a:endParaRPr lang="en-US" sz="3600" dirty="0">
              <a:latin typeface="Elephant" pitchFamily="18" charset="0"/>
              <a:cs typeface="Times New Roman" pitchFamily="18" charset="0"/>
            </a:endParaRPr>
          </a:p>
        </p:txBody>
      </p:sp>
      <p:pic>
        <p:nvPicPr>
          <p:cNvPr id="3" name="Picture 2" descr="Hom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905000"/>
            <a:ext cx="4136571" cy="28599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219200" y="5029200"/>
            <a:ext cx="7467600" cy="95410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Write ten sentences about merit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sz="2800" dirty="0" smtClean="0"/>
              <a:t> demerits of flood.</a:t>
            </a:r>
            <a:endParaRPr lang="en-US" sz="28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228600"/>
            <a:ext cx="6248400" cy="1600200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  <a:cs typeface="MonooMJ" pitchFamily="2" charset="0"/>
              </a:rPr>
              <a:t>Acknowledgement</a:t>
            </a:r>
            <a:endParaRPr lang="en-US" sz="40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itchFamily="18" charset="0"/>
              <a:cs typeface="MonooMJ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2028735"/>
            <a:ext cx="7924800" cy="12003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We would like to express our cordial gratitude to the  Ministry of Education, Directorate of Secondary &amp; Higher Education, NCTB, a2i</a:t>
            </a:r>
            <a:endParaRPr lang="en-US" sz="2400" b="1" dirty="0">
              <a:solidFill>
                <a:srgbClr val="003399"/>
              </a:solidFill>
              <a:latin typeface="Book Antiqua" pitchFamily="18" charset="0"/>
              <a:cs typeface="Nikosh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695700" y="3387520"/>
            <a:ext cx="1905000" cy="75256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Book Antiqua" pitchFamily="18" charset="0"/>
                <a:cs typeface="Nikosh" pitchFamily="2" charset="0"/>
              </a:rPr>
              <a:t>and</a:t>
            </a:r>
          </a:p>
        </p:txBody>
      </p:sp>
      <p:sp>
        <p:nvSpPr>
          <p:cNvPr id="8" name="Rectangle 7"/>
          <p:cNvSpPr/>
          <p:nvPr/>
        </p:nvSpPr>
        <p:spPr>
          <a:xfrm>
            <a:off x="838200" y="4298541"/>
            <a:ext cx="7772400" cy="2129555"/>
          </a:xfrm>
          <a:prstGeom prst="rect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the panel of honorable editors ( Md. Jahangir </a:t>
            </a:r>
            <a:r>
              <a:rPr lang="en-US" sz="2400" b="1" dirty="0" err="1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Hasan</a:t>
            </a:r>
            <a:r>
              <a:rPr lang="en-US" sz="24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, </a:t>
            </a:r>
            <a:r>
              <a:rPr lang="en-US" sz="24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Associate </a:t>
            </a:r>
            <a:r>
              <a:rPr lang="en-US" sz="24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Professor (English) TTC, </a:t>
            </a:r>
            <a:r>
              <a:rPr lang="en-US" sz="2400" b="1" dirty="0" err="1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Rangpur</a:t>
            </a:r>
            <a:r>
              <a:rPr lang="en-US" sz="24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, </a:t>
            </a:r>
            <a:r>
              <a:rPr lang="en-US" sz="2400" b="1" dirty="0" err="1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Ranjit</a:t>
            </a:r>
            <a:r>
              <a:rPr lang="en-US" sz="24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Poddar</a:t>
            </a:r>
            <a:r>
              <a:rPr lang="en-US" sz="24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, </a:t>
            </a:r>
            <a:r>
              <a:rPr lang="en-US" sz="24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Associate </a:t>
            </a:r>
            <a:r>
              <a:rPr lang="en-US" sz="24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Professor (English) TTC, Dhaka, and </a:t>
            </a:r>
            <a:r>
              <a:rPr lang="en-US" sz="2400" b="1" dirty="0" err="1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Urmila</a:t>
            </a:r>
            <a:r>
              <a:rPr lang="en-US" sz="24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 Ahmed, </a:t>
            </a:r>
            <a:r>
              <a:rPr lang="en-US" sz="24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Associate </a:t>
            </a:r>
            <a:r>
              <a:rPr lang="en-US" sz="24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Professor (English) TTC, Dhaka, to enrich the contents.</a:t>
            </a:r>
          </a:p>
        </p:txBody>
      </p:sp>
      <p:sp>
        <p:nvSpPr>
          <p:cNvPr id="9" name="Rectangle 8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40200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an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371600"/>
            <a:ext cx="3886200" cy="3733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133600" y="400113"/>
            <a:ext cx="5029200" cy="914400"/>
          </a:xfr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sz="4400" b="0" dirty="0" smtClean="0">
                <a:ln w="0"/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lephant" pitchFamily="18" charset="0"/>
                <a:cs typeface="Times New Roman" pitchFamily="18" charset="0"/>
              </a:rPr>
              <a:t>Introduction</a:t>
            </a:r>
            <a:endParaRPr lang="en-US" sz="4400" b="0" dirty="0">
              <a:ln w="0"/>
              <a:solidFill>
                <a:schemeClr val="tx1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Elephant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1752600"/>
            <a:ext cx="4114800" cy="4724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n-US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S.K. Md.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Harunar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Rashid</a:t>
            </a:r>
          </a:p>
          <a:p>
            <a:pPr algn="ctr"/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Senior Teacher</a:t>
            </a:r>
          </a:p>
          <a:p>
            <a:pPr algn="ctr"/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Sonatola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Model High School</a:t>
            </a:r>
          </a:p>
          <a:p>
            <a:pPr algn="ctr"/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Sonatola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Bogra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48200" y="1752600"/>
            <a:ext cx="4038600" cy="4724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n-US" sz="3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English For Today</a:t>
            </a:r>
          </a:p>
          <a:p>
            <a:pPr algn="ctr"/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Class : 9 + 10</a:t>
            </a:r>
          </a:p>
          <a:p>
            <a:pPr algn="ctr"/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Picture 4" descr="h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575" y="1981200"/>
            <a:ext cx="1343025" cy="1905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Picture 3" descr="Myself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9876" y="1929800"/>
            <a:ext cx="1420091" cy="19564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ln>
            <a:noFill/>
          </a:ln>
          <a:effectLst/>
        </p:spPr>
        <p:txBody>
          <a:bodyPr>
            <a:normAutofit fontScale="90000"/>
          </a:bodyPr>
          <a:lstStyle/>
          <a:p>
            <a:r>
              <a:rPr lang="en-US" sz="32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</a:rPr>
              <a:t>Look At the pictures and discuss with your friends what about the pictures. </a:t>
            </a:r>
            <a:endParaRPr lang="en-US" sz="3200" dirty="0">
              <a:ln w="0"/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276600" y="1447800"/>
            <a:ext cx="2743200" cy="2099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16" y="1458036"/>
            <a:ext cx="2690884" cy="20889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458036"/>
            <a:ext cx="2514600" cy="2088908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61979"/>
            <a:ext cx="2679510" cy="18434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891550"/>
            <a:ext cx="2743200" cy="181392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8600" y="601980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alibri" panose="020F0502020204030204" pitchFamily="34" charset="0"/>
              </a:rPr>
              <a:t>These pictures are about our “Nature and Environment”.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891550"/>
            <a:ext cx="2619375" cy="1813924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09600" y="1828800"/>
            <a:ext cx="8077200" cy="3886200"/>
          </a:xfr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  <a:effectLst/>
        </p:spPr>
        <p:txBody>
          <a:bodyPr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b="0" dirty="0" smtClean="0">
                <a:solidFill>
                  <a:srgbClr val="0070C0"/>
                </a:solidFill>
                <a:effectLst/>
                <a:latin typeface="Elephant" pitchFamily="18" charset="0"/>
                <a:cs typeface="Times New Roman" pitchFamily="18" charset="0"/>
              </a:rPr>
              <a:t>Today’s Lesson is</a:t>
            </a:r>
            <a:br>
              <a:rPr lang="en-US" b="0" dirty="0" smtClean="0">
                <a:solidFill>
                  <a:srgbClr val="0070C0"/>
                </a:solidFill>
                <a:effectLst/>
                <a:latin typeface="Elephant" pitchFamily="18" charset="0"/>
                <a:cs typeface="Times New Roman" pitchFamily="18" charset="0"/>
              </a:rPr>
            </a:br>
            <a:r>
              <a:rPr lang="en-US" b="0" dirty="0" smtClean="0">
                <a:solidFill>
                  <a:srgbClr val="0070C0"/>
                </a:solidFill>
                <a:effectLst/>
                <a:latin typeface="Elephant" pitchFamily="18" charset="0"/>
                <a:cs typeface="Times New Roman" pitchFamily="18" charset="0"/>
              </a:rPr>
              <a:t>On </a:t>
            </a:r>
            <a:r>
              <a:rPr lang="en-US" dirty="0" smtClean="0">
                <a:solidFill>
                  <a:srgbClr val="0070C0"/>
                </a:solidFill>
                <a:effectLst/>
                <a:latin typeface="Elephant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70C0"/>
                </a:solidFill>
                <a:effectLst/>
                <a:latin typeface="Elephant" pitchFamily="18" charset="0"/>
                <a:cs typeface="Times New Roman" pitchFamily="18" charset="0"/>
              </a:rPr>
            </a:br>
            <a:r>
              <a:rPr lang="en-US" sz="6600" dirty="0" smtClean="0">
                <a:solidFill>
                  <a:srgbClr val="002060"/>
                </a:solidFill>
                <a:effectLst/>
                <a:latin typeface="Elephant" pitchFamily="18" charset="0"/>
                <a:cs typeface="Times New Roman" pitchFamily="18" charset="0"/>
              </a:rPr>
              <a:t>Nature and environment</a:t>
            </a:r>
            <a:br>
              <a:rPr lang="en-US" sz="6600" dirty="0" smtClean="0">
                <a:solidFill>
                  <a:srgbClr val="002060"/>
                </a:solidFill>
                <a:effectLst/>
                <a:latin typeface="Elephant" pitchFamily="18" charset="0"/>
                <a:cs typeface="Times New Roman" pitchFamily="18" charset="0"/>
              </a:rPr>
            </a:br>
            <a:r>
              <a:rPr lang="en-US" sz="4000" dirty="0" smtClean="0">
                <a:solidFill>
                  <a:srgbClr val="0070C0"/>
                </a:solidFill>
                <a:effectLst/>
                <a:latin typeface="Elephant" pitchFamily="18" charset="0"/>
                <a:cs typeface="Times New Roman" pitchFamily="18" charset="0"/>
              </a:rPr>
              <a:t>(The greed of the roaring rivers)</a:t>
            </a:r>
            <a:endParaRPr lang="en-US" sz="4000" dirty="0">
              <a:solidFill>
                <a:srgbClr val="0070C0"/>
              </a:solidFill>
              <a:effectLst/>
              <a:latin typeface="Elephant" pitchFamily="18" charset="0"/>
              <a:cs typeface="Times New Roman" pitchFamily="18" charset="0"/>
            </a:endParaRPr>
          </a:p>
        </p:txBody>
      </p:sp>
      <p:sp>
        <p:nvSpPr>
          <p:cNvPr id="3" name="Wave 2"/>
          <p:cNvSpPr/>
          <p:nvPr/>
        </p:nvSpPr>
        <p:spPr>
          <a:xfrm>
            <a:off x="1371600" y="381000"/>
            <a:ext cx="6553200" cy="1295400"/>
          </a:xfrm>
          <a:prstGeom prst="wave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Declaration</a:t>
            </a:r>
            <a:endParaRPr lang="en-US" sz="4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85800" y="1981200"/>
            <a:ext cx="7772400" cy="4267200"/>
          </a:xfrm>
          <a:solidFill>
            <a:schemeClr val="accent5">
              <a:lumMod val="20000"/>
              <a:lumOff val="80000"/>
            </a:schemeClr>
          </a:solidFill>
          <a:ln w="3175">
            <a:solidFill>
              <a:schemeClr val="tx1"/>
            </a:solidFill>
          </a:ln>
          <a:effectLst/>
        </p:spPr>
        <p:txBody>
          <a:bodyPr>
            <a:normAutofit/>
          </a:bodyPr>
          <a:lstStyle/>
          <a:p>
            <a:pPr algn="l">
              <a:buNone/>
            </a:pPr>
            <a:endParaRPr lang="en-US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After completing this lesson students will be able….</a:t>
            </a:r>
          </a:p>
          <a:p>
            <a:pPr>
              <a:buNone/>
            </a:pP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1) to comprehend and summaries texts.</a:t>
            </a:r>
          </a:p>
          <a:p>
            <a:pPr algn="l">
              <a:buNone/>
            </a:pP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  to ask and answer questions.</a:t>
            </a:r>
          </a:p>
          <a:p>
            <a:pPr>
              <a:buNone/>
            </a:pP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3)  to say the meaning of key words.</a:t>
            </a:r>
          </a:p>
          <a:p>
            <a:pPr algn="l">
              <a:buNone/>
            </a:pPr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4)  to take part in  debates on given topics.</a:t>
            </a:r>
            <a:endParaRPr lang="en-US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0" y="914400"/>
            <a:ext cx="5715000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350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4000" dirty="0" smtClean="0">
                <a:solidFill>
                  <a:srgbClr val="7030A0"/>
                </a:solidFill>
                <a:latin typeface="Elephant" pitchFamily="18" charset="0"/>
                <a:cs typeface="Times New Roman" pitchFamily="18" charset="0"/>
              </a:rPr>
              <a:t>Learning outcomes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38400" y="914400"/>
            <a:ext cx="4572000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Let`s watch a video clip</a:t>
            </a:r>
            <a:endParaRPr lang="en-US" sz="2800" dirty="0"/>
          </a:p>
        </p:txBody>
      </p:sp>
      <p:graphicFrame>
        <p:nvGraphicFramePr>
          <p:cNvPr id="8" name="Object 7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4487493"/>
              </p:ext>
            </p:extLst>
          </p:nvPr>
        </p:nvGraphicFramePr>
        <p:xfrm>
          <a:off x="3505200" y="1828800"/>
          <a:ext cx="2209800" cy="160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Packager Shell Object" showAsIcon="1" r:id="rId4" imgW="914400" imgH="771480" progId="Package">
                  <p:embed/>
                </p:oleObj>
              </mc:Choice>
              <mc:Fallback>
                <p:oleObj name="Packager Shell Object" showAsIcon="1" r:id="rId4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05200" y="1828800"/>
                        <a:ext cx="2209800" cy="1604963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Wave 9"/>
          <p:cNvSpPr/>
          <p:nvPr/>
        </p:nvSpPr>
        <p:spPr>
          <a:xfrm>
            <a:off x="457200" y="3962400"/>
            <a:ext cx="8153400" cy="2438400"/>
          </a:xfrm>
          <a:prstGeom prst="wav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Now discuss with your partner what should we to protect our lives and properties from the river erosion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Then write it within three/four sentences.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86254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7620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103017" y="438834"/>
            <a:ext cx="4480765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Elephant" pitchFamily="18" charset="0"/>
                <a:cs typeface="Times New Roman" pitchFamily="18" charset="0"/>
              </a:rPr>
              <a:t>Model reading </a:t>
            </a:r>
            <a:endParaRPr lang="en-US" sz="3600" dirty="0">
              <a:latin typeface="Elephant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730" y="1408331"/>
            <a:ext cx="5592670" cy="34780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1998" y="5029200"/>
            <a:ext cx="77724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Dear students listen the text attentively,             then read the text individually and answer the questions that`s have given section B and C. </a:t>
            </a:r>
            <a:endParaRPr lang="en-US" sz="2800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65327" y="5528481"/>
            <a:ext cx="7924800" cy="9144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Look at the above pictures and discuss with your partner then write down about the previous life of 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Meherjan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27" y="457200"/>
            <a:ext cx="2458871" cy="25020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28" y="3229970"/>
            <a:ext cx="2458872" cy="20278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1" y="3229970"/>
            <a:ext cx="2743200" cy="2027830"/>
          </a:xfrm>
          <a:prstGeom prst="rect">
            <a:avLst/>
          </a:prstGeom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1" y="457199"/>
            <a:ext cx="2743200" cy="25020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85" y="457199"/>
            <a:ext cx="2466975" cy="20277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739" y="2484975"/>
            <a:ext cx="2563120" cy="279568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1526</TotalTime>
  <Words>1339</Words>
  <Application>Microsoft Office PowerPoint</Application>
  <PresentationFormat>On-screen Show (4:3)</PresentationFormat>
  <Paragraphs>149</Paragraphs>
  <Slides>22</Slides>
  <Notes>16</Notes>
  <HiddenSlides>1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Book Antiqua</vt:lpstr>
      <vt:lpstr>Calibri</vt:lpstr>
      <vt:lpstr>Elephant</vt:lpstr>
      <vt:lpstr>Lucida Sans</vt:lpstr>
      <vt:lpstr>MonooMJ</vt:lpstr>
      <vt:lpstr>Nikosh</vt:lpstr>
      <vt:lpstr>Times New Roman</vt:lpstr>
      <vt:lpstr>Wingdings</vt:lpstr>
      <vt:lpstr>Wingdings 2</vt:lpstr>
      <vt:lpstr>Wingdings 3</vt:lpstr>
      <vt:lpstr>Apex</vt:lpstr>
      <vt:lpstr>Packager Shell Object</vt:lpstr>
      <vt:lpstr>PowerPoint Presentation</vt:lpstr>
      <vt:lpstr>Welcome to my Class</vt:lpstr>
      <vt:lpstr> Introduction</vt:lpstr>
      <vt:lpstr>Look At the pictures and discuss with your friends what about the pictures. </vt:lpstr>
      <vt:lpstr>Today’s Lesson is On  Nature and environment (The greed of the roaring rivers)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Class Nine</dc:title>
  <dc:creator>Win-7</dc:creator>
  <cp:lastModifiedBy>MR.HARUN</cp:lastModifiedBy>
  <cp:revision>243</cp:revision>
  <dcterms:created xsi:type="dcterms:W3CDTF">2006-08-16T00:00:00Z</dcterms:created>
  <dcterms:modified xsi:type="dcterms:W3CDTF">2015-06-25T07:19:59Z</dcterms:modified>
</cp:coreProperties>
</file>